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8" r:id="rId13"/>
    <p:sldId id="269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7E04F-28C5-47C4-ABFB-B2DA03D64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Consolidated Fellowship and Assemblies Attire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D9885-BDDB-41BA-9CC0-3DAC1480C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/>
          <a:p>
            <a:r>
              <a:rPr lang="en-US" dirty="0"/>
              <a:t>Forwarded by: Bishop Dr. Willie L. Bradley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8D1411-FC80-4A95-B5B9-FE9FCED035B8}"/>
              </a:ext>
            </a:extLst>
          </p:cNvPr>
          <p:cNvSpPr txBox="1"/>
          <p:nvPr/>
        </p:nvSpPr>
        <p:spPr>
          <a:xfrm>
            <a:off x="1590257" y="1073429"/>
            <a:ext cx="104887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Anointed Remnant Global Assemblies</a:t>
            </a:r>
          </a:p>
        </p:txBody>
      </p:sp>
    </p:spTree>
    <p:extLst>
      <p:ext uri="{BB962C8B-B14F-4D97-AF65-F5344CB8AC3E}">
        <p14:creationId xmlns:p14="http://schemas.microsoft.com/office/powerpoint/2010/main" val="1177060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3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4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5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9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0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1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2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3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4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5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6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7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68" name="Group 135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69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8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9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0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1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2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3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4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5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6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7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8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9" name="Rectangle 149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2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E010AE-6AAD-4974-8E4D-7809B373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Senior Pastor Attire:</a:t>
            </a: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5C80F-854A-44DD-8365-AE9E10066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2" y="2125362"/>
            <a:ext cx="5835121" cy="378586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endParaRPr lang="en-US" dirty="0"/>
          </a:p>
          <a:p>
            <a:pPr>
              <a:buFont typeface="Wingdings 3" charset="2"/>
              <a:buChar char=""/>
            </a:pPr>
            <a:r>
              <a:rPr lang="en-US" b="1" dirty="0"/>
              <a:t>Position. – Senior Pastor</a:t>
            </a:r>
            <a:endParaRPr lang="en-US" dirty="0"/>
          </a:p>
          <a:p>
            <a:pPr>
              <a:buFont typeface="Wingdings 3" charset="2"/>
              <a:buChar char=""/>
            </a:pPr>
            <a:r>
              <a:rPr lang="en-US" dirty="0"/>
              <a:t>Garment – Garment – 33 Button Cassock Robe; Tippet, Black Shirt, w/Full Collar</a:t>
            </a:r>
          </a:p>
          <a:p>
            <a:pPr>
              <a:buFont typeface="Wingdings 3" charset="2"/>
              <a:buChar char=""/>
            </a:pPr>
            <a:r>
              <a:rPr lang="en-US" dirty="0"/>
              <a:t>Color – Black &amp; White</a:t>
            </a:r>
          </a:p>
          <a:p>
            <a:pPr>
              <a:buFont typeface="Wingdings 3" charset="2"/>
              <a:buChar char=""/>
            </a:pPr>
            <a:r>
              <a:rPr lang="en-US" dirty="0"/>
              <a:t>Cord – Gold &amp; White w/Silver Cross</a:t>
            </a:r>
          </a:p>
          <a:p>
            <a:pPr>
              <a:buFont typeface="Wingdings 3" charset="2"/>
              <a:buChar char=""/>
            </a:pPr>
            <a:endParaRPr lang="en-US" dirty="0"/>
          </a:p>
        </p:txBody>
      </p:sp>
      <p:pic>
        <p:nvPicPr>
          <p:cNvPr id="12" name="Content Placeholder 11" descr="A person in a suit and tie&#10;&#10;Description automatically generated">
            <a:extLst>
              <a:ext uri="{FF2B5EF4-FFF2-40B4-BE49-F238E27FC236}">
                <a16:creationId xmlns:a16="http://schemas.microsoft.com/office/drawing/2014/main" id="{D321E531-CAD9-448F-AF7B-0F7B1F67B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4738" y="407443"/>
            <a:ext cx="1687426" cy="6026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0113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up 121">
            <a:extLst>
              <a:ext uri="{FF2B5EF4-FFF2-40B4-BE49-F238E27FC236}">
                <a16:creationId xmlns:a16="http://schemas.microsoft.com/office/drawing/2014/main" id="{8D44E099-FC66-4167-A593-8F6FBB5EE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3" name="Freeform 11">
              <a:extLst>
                <a:ext uri="{FF2B5EF4-FFF2-40B4-BE49-F238E27FC236}">
                  <a16:creationId xmlns:a16="http://schemas.microsoft.com/office/drawing/2014/main" id="{47171E04-FEC4-4208-A619-A786E423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4" name="Freeform 12">
              <a:extLst>
                <a:ext uri="{FF2B5EF4-FFF2-40B4-BE49-F238E27FC236}">
                  <a16:creationId xmlns:a16="http://schemas.microsoft.com/office/drawing/2014/main" id="{F3DE8019-884E-41C9-A54C-AC668CA526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5" name="Freeform 13">
              <a:extLst>
                <a:ext uri="{FF2B5EF4-FFF2-40B4-BE49-F238E27FC236}">
                  <a16:creationId xmlns:a16="http://schemas.microsoft.com/office/drawing/2014/main" id="{462C1647-5880-4037-8FCE-16E1F646C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6" name="Freeform 14">
              <a:extLst>
                <a:ext uri="{FF2B5EF4-FFF2-40B4-BE49-F238E27FC236}">
                  <a16:creationId xmlns:a16="http://schemas.microsoft.com/office/drawing/2014/main" id="{C91082BE-FDAA-4A80-88B6-C5F5AD0C2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7" name="Freeform 15">
              <a:extLst>
                <a:ext uri="{FF2B5EF4-FFF2-40B4-BE49-F238E27FC236}">
                  <a16:creationId xmlns:a16="http://schemas.microsoft.com/office/drawing/2014/main" id="{059FE918-3CB9-43E6-8025-22A9C21C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8" name="Freeform 16">
              <a:extLst>
                <a:ext uri="{FF2B5EF4-FFF2-40B4-BE49-F238E27FC236}">
                  <a16:creationId xmlns:a16="http://schemas.microsoft.com/office/drawing/2014/main" id="{E30464D7-34FF-42C8-8686-C3A865E90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9" name="Freeform 17">
              <a:extLst>
                <a:ext uri="{FF2B5EF4-FFF2-40B4-BE49-F238E27FC236}">
                  <a16:creationId xmlns:a16="http://schemas.microsoft.com/office/drawing/2014/main" id="{07281894-7888-434B-BC17-FB67B4879C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0" name="Freeform 18">
              <a:extLst>
                <a:ext uri="{FF2B5EF4-FFF2-40B4-BE49-F238E27FC236}">
                  <a16:creationId xmlns:a16="http://schemas.microsoft.com/office/drawing/2014/main" id="{7CDF6636-2EE5-4477-B1E7-136C9B4F3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1" name="Freeform 19">
              <a:extLst>
                <a:ext uri="{FF2B5EF4-FFF2-40B4-BE49-F238E27FC236}">
                  <a16:creationId xmlns:a16="http://schemas.microsoft.com/office/drawing/2014/main" id="{6A01C238-0F7D-4DF5-A879-329020008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2" name="Freeform 20">
              <a:extLst>
                <a:ext uri="{FF2B5EF4-FFF2-40B4-BE49-F238E27FC236}">
                  <a16:creationId xmlns:a16="http://schemas.microsoft.com/office/drawing/2014/main" id="{AA10B8D3-BE6D-40AB-BA54-12C4758E5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3" name="Freeform 21">
              <a:extLst>
                <a:ext uri="{FF2B5EF4-FFF2-40B4-BE49-F238E27FC236}">
                  <a16:creationId xmlns:a16="http://schemas.microsoft.com/office/drawing/2014/main" id="{4CD8C1DF-88C2-4F11-AA23-36D5B5BD3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4" name="Freeform 22">
              <a:extLst>
                <a:ext uri="{FF2B5EF4-FFF2-40B4-BE49-F238E27FC236}">
                  <a16:creationId xmlns:a16="http://schemas.microsoft.com/office/drawing/2014/main" id="{9AF01696-99FF-4093-938A-38D0C7223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93" name="Group 135">
            <a:extLst>
              <a:ext uri="{FF2B5EF4-FFF2-40B4-BE49-F238E27FC236}">
                <a16:creationId xmlns:a16="http://schemas.microsoft.com/office/drawing/2014/main" id="{629FAB3C-6A93-4306-8525-B9FC787B1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37" name="Freeform 27">
              <a:extLst>
                <a:ext uri="{FF2B5EF4-FFF2-40B4-BE49-F238E27FC236}">
                  <a16:creationId xmlns:a16="http://schemas.microsoft.com/office/drawing/2014/main" id="{8838005D-B3A9-4E56-9BFB-3DD99E4BB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8" name="Freeform 28">
              <a:extLst>
                <a:ext uri="{FF2B5EF4-FFF2-40B4-BE49-F238E27FC236}">
                  <a16:creationId xmlns:a16="http://schemas.microsoft.com/office/drawing/2014/main" id="{6450237E-A2DE-4BA3-AF9F-06399E5CF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9" name="Freeform 29">
              <a:extLst>
                <a:ext uri="{FF2B5EF4-FFF2-40B4-BE49-F238E27FC236}">
                  <a16:creationId xmlns:a16="http://schemas.microsoft.com/office/drawing/2014/main" id="{A643E849-3FBA-4248-B0DF-9D6737E23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0" name="Freeform 30">
              <a:extLst>
                <a:ext uri="{FF2B5EF4-FFF2-40B4-BE49-F238E27FC236}">
                  <a16:creationId xmlns:a16="http://schemas.microsoft.com/office/drawing/2014/main" id="{231C0782-59AA-4C4F-8B86-85102F701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1" name="Freeform 31">
              <a:extLst>
                <a:ext uri="{FF2B5EF4-FFF2-40B4-BE49-F238E27FC236}">
                  <a16:creationId xmlns:a16="http://schemas.microsoft.com/office/drawing/2014/main" id="{E19975F5-4F93-41BF-9A6D-1E6CFDFF1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2" name="Freeform 32">
              <a:extLst>
                <a:ext uri="{FF2B5EF4-FFF2-40B4-BE49-F238E27FC236}">
                  <a16:creationId xmlns:a16="http://schemas.microsoft.com/office/drawing/2014/main" id="{AE6458FC-D3D9-469F-A8FB-0431BD156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3" name="Freeform 33">
              <a:extLst>
                <a:ext uri="{FF2B5EF4-FFF2-40B4-BE49-F238E27FC236}">
                  <a16:creationId xmlns:a16="http://schemas.microsoft.com/office/drawing/2014/main" id="{90B9693F-2248-4DB8-A528-52C13C636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4" name="Freeform 34">
              <a:extLst>
                <a:ext uri="{FF2B5EF4-FFF2-40B4-BE49-F238E27FC236}">
                  <a16:creationId xmlns:a16="http://schemas.microsoft.com/office/drawing/2014/main" id="{11CC5E15-09A8-41A0-930D-434F7D8D6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5" name="Freeform 35">
              <a:extLst>
                <a:ext uri="{FF2B5EF4-FFF2-40B4-BE49-F238E27FC236}">
                  <a16:creationId xmlns:a16="http://schemas.microsoft.com/office/drawing/2014/main" id="{B5566C56-67EC-43D7-A3D2-3CCBEDAFC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6" name="Freeform 36">
              <a:extLst>
                <a:ext uri="{FF2B5EF4-FFF2-40B4-BE49-F238E27FC236}">
                  <a16:creationId xmlns:a16="http://schemas.microsoft.com/office/drawing/2014/main" id="{CF74AC36-5E17-4D3B-A93B-1645741EB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7" name="Freeform 37">
              <a:extLst>
                <a:ext uri="{FF2B5EF4-FFF2-40B4-BE49-F238E27FC236}">
                  <a16:creationId xmlns:a16="http://schemas.microsoft.com/office/drawing/2014/main" id="{39818481-D2FB-4507-B11D-8C6342ACF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8" name="Freeform 38">
              <a:extLst>
                <a:ext uri="{FF2B5EF4-FFF2-40B4-BE49-F238E27FC236}">
                  <a16:creationId xmlns:a16="http://schemas.microsoft.com/office/drawing/2014/main" id="{E996F5F0-3979-44D1-9AE3-1251DA5D2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07" name="Rectangle 149">
            <a:extLst>
              <a:ext uri="{FF2B5EF4-FFF2-40B4-BE49-F238E27FC236}">
                <a16:creationId xmlns:a16="http://schemas.microsoft.com/office/drawing/2014/main" id="{05C469C2-FE8F-491E-9139-7E7F8BB38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1" name="Freeform 11">
            <a:extLst>
              <a:ext uri="{FF2B5EF4-FFF2-40B4-BE49-F238E27FC236}">
                <a16:creationId xmlns:a16="http://schemas.microsoft.com/office/drawing/2014/main" id="{0D31E63E-1DE1-4400-9D1A-FA0378B29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E010AE-6AAD-4974-8E4D-7809B373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Elder Attire: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5C80F-854A-44DD-8365-AE9E10066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83956" y="2133600"/>
            <a:ext cx="4140772" cy="37776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buFont typeface="Wingdings 3" charset="2"/>
              <a:buChar char=""/>
            </a:pPr>
            <a:r>
              <a:rPr lang="en-US" sz="1600" b="1" dirty="0">
                <a:solidFill>
                  <a:srgbClr val="000000"/>
                </a:solidFill>
              </a:rPr>
              <a:t>Position. Elder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buFont typeface="Wingdings 3" charset="2"/>
              <a:buChar char=""/>
            </a:pPr>
            <a:r>
              <a:rPr lang="en-US" sz="1600" dirty="0">
                <a:solidFill>
                  <a:srgbClr val="000000"/>
                </a:solidFill>
              </a:rPr>
              <a:t>Garment – Garment – 33 Button Cassock Robe; Black Shirt, w/Full Collar</a:t>
            </a:r>
          </a:p>
          <a:p>
            <a:pPr>
              <a:buFont typeface="Wingdings 3" charset="2"/>
              <a:buChar char=""/>
            </a:pPr>
            <a:r>
              <a:rPr lang="en-US" sz="1600" dirty="0">
                <a:solidFill>
                  <a:srgbClr val="000000"/>
                </a:solidFill>
              </a:rPr>
              <a:t>Color – Black &amp; White</a:t>
            </a:r>
          </a:p>
          <a:p>
            <a:pPr>
              <a:buFont typeface="Wingdings 3" charset="2"/>
              <a:buChar char=""/>
            </a:pPr>
            <a:r>
              <a:rPr lang="en-US" sz="1600" dirty="0">
                <a:solidFill>
                  <a:srgbClr val="000000"/>
                </a:solidFill>
              </a:rPr>
              <a:t>Cord – Gold &amp; White w/Silver Cross</a:t>
            </a:r>
          </a:p>
          <a:p>
            <a:pPr>
              <a:buFont typeface="Wingdings 3" charset="2"/>
              <a:buChar char=""/>
            </a:pPr>
            <a:r>
              <a:rPr lang="en-US" dirty="0">
                <a:solidFill>
                  <a:srgbClr val="FF0000"/>
                </a:solidFill>
              </a:rPr>
              <a:t>Note: Chief Elder - Gold &amp; White Cord (Women: Black </a:t>
            </a:r>
            <a:r>
              <a:rPr lang="en-US">
                <a:solidFill>
                  <a:srgbClr val="FF0000"/>
                </a:solidFill>
              </a:rPr>
              <a:t>skirt suit)</a:t>
            </a:r>
            <a:endParaRPr lang="en-US" sz="1600" dirty="0">
              <a:solidFill>
                <a:srgbClr val="FF0000"/>
              </a:solidFill>
            </a:endParaRPr>
          </a:p>
          <a:p>
            <a:pPr>
              <a:buFont typeface="Wingdings 3" charset="2"/>
              <a:buChar char="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38AF42-F85C-485B-BD4E-7E59F8167C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81" r="1" b="25138"/>
          <a:stretch/>
        </p:blipFill>
        <p:spPr>
          <a:xfrm>
            <a:off x="6091918" y="623190"/>
            <a:ext cx="2640877" cy="5288032"/>
          </a:xfrm>
          <a:prstGeom prst="rect">
            <a:avLst/>
          </a:prstGeom>
        </p:spPr>
      </p:pic>
      <p:pic>
        <p:nvPicPr>
          <p:cNvPr id="7" name="Content Placeholder 6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3BD75863-E1CB-482A-BC89-52D30EE91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112" r="24710" b="1"/>
          <a:stretch/>
        </p:blipFill>
        <p:spPr>
          <a:xfrm>
            <a:off x="8896517" y="623190"/>
            <a:ext cx="2647024" cy="5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1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up 121">
            <a:extLst>
              <a:ext uri="{FF2B5EF4-FFF2-40B4-BE49-F238E27FC236}">
                <a16:creationId xmlns:a16="http://schemas.microsoft.com/office/drawing/2014/main" id="{8D44E099-FC66-4167-A593-8F6FBB5EE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3" name="Freeform 11">
              <a:extLst>
                <a:ext uri="{FF2B5EF4-FFF2-40B4-BE49-F238E27FC236}">
                  <a16:creationId xmlns:a16="http://schemas.microsoft.com/office/drawing/2014/main" id="{47171E04-FEC4-4208-A619-A786E423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4" name="Freeform 12">
              <a:extLst>
                <a:ext uri="{FF2B5EF4-FFF2-40B4-BE49-F238E27FC236}">
                  <a16:creationId xmlns:a16="http://schemas.microsoft.com/office/drawing/2014/main" id="{F3DE8019-884E-41C9-A54C-AC668CA526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5" name="Freeform 13">
              <a:extLst>
                <a:ext uri="{FF2B5EF4-FFF2-40B4-BE49-F238E27FC236}">
                  <a16:creationId xmlns:a16="http://schemas.microsoft.com/office/drawing/2014/main" id="{462C1647-5880-4037-8FCE-16E1F646C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6" name="Freeform 14">
              <a:extLst>
                <a:ext uri="{FF2B5EF4-FFF2-40B4-BE49-F238E27FC236}">
                  <a16:creationId xmlns:a16="http://schemas.microsoft.com/office/drawing/2014/main" id="{C91082BE-FDAA-4A80-88B6-C5F5AD0C2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7" name="Freeform 15">
              <a:extLst>
                <a:ext uri="{FF2B5EF4-FFF2-40B4-BE49-F238E27FC236}">
                  <a16:creationId xmlns:a16="http://schemas.microsoft.com/office/drawing/2014/main" id="{059FE918-3CB9-43E6-8025-22A9C21C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8" name="Freeform 16">
              <a:extLst>
                <a:ext uri="{FF2B5EF4-FFF2-40B4-BE49-F238E27FC236}">
                  <a16:creationId xmlns:a16="http://schemas.microsoft.com/office/drawing/2014/main" id="{E30464D7-34FF-42C8-8686-C3A865E90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9" name="Freeform 17">
              <a:extLst>
                <a:ext uri="{FF2B5EF4-FFF2-40B4-BE49-F238E27FC236}">
                  <a16:creationId xmlns:a16="http://schemas.microsoft.com/office/drawing/2014/main" id="{07281894-7888-434B-BC17-FB67B4879C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0" name="Freeform 18">
              <a:extLst>
                <a:ext uri="{FF2B5EF4-FFF2-40B4-BE49-F238E27FC236}">
                  <a16:creationId xmlns:a16="http://schemas.microsoft.com/office/drawing/2014/main" id="{7CDF6636-2EE5-4477-B1E7-136C9B4F3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1" name="Freeform 19">
              <a:extLst>
                <a:ext uri="{FF2B5EF4-FFF2-40B4-BE49-F238E27FC236}">
                  <a16:creationId xmlns:a16="http://schemas.microsoft.com/office/drawing/2014/main" id="{6A01C238-0F7D-4DF5-A879-329020008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2" name="Freeform 20">
              <a:extLst>
                <a:ext uri="{FF2B5EF4-FFF2-40B4-BE49-F238E27FC236}">
                  <a16:creationId xmlns:a16="http://schemas.microsoft.com/office/drawing/2014/main" id="{AA10B8D3-BE6D-40AB-BA54-12C4758E5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3" name="Freeform 21">
              <a:extLst>
                <a:ext uri="{FF2B5EF4-FFF2-40B4-BE49-F238E27FC236}">
                  <a16:creationId xmlns:a16="http://schemas.microsoft.com/office/drawing/2014/main" id="{4CD8C1DF-88C2-4F11-AA23-36D5B5BD3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4" name="Freeform 22">
              <a:extLst>
                <a:ext uri="{FF2B5EF4-FFF2-40B4-BE49-F238E27FC236}">
                  <a16:creationId xmlns:a16="http://schemas.microsoft.com/office/drawing/2014/main" id="{9AF01696-99FF-4093-938A-38D0C7223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93" name="Group 135">
            <a:extLst>
              <a:ext uri="{FF2B5EF4-FFF2-40B4-BE49-F238E27FC236}">
                <a16:creationId xmlns:a16="http://schemas.microsoft.com/office/drawing/2014/main" id="{629FAB3C-6A93-4306-8525-B9FC787B1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37" name="Freeform 27">
              <a:extLst>
                <a:ext uri="{FF2B5EF4-FFF2-40B4-BE49-F238E27FC236}">
                  <a16:creationId xmlns:a16="http://schemas.microsoft.com/office/drawing/2014/main" id="{8838005D-B3A9-4E56-9BFB-3DD99E4BB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8" name="Freeform 28">
              <a:extLst>
                <a:ext uri="{FF2B5EF4-FFF2-40B4-BE49-F238E27FC236}">
                  <a16:creationId xmlns:a16="http://schemas.microsoft.com/office/drawing/2014/main" id="{6450237E-A2DE-4BA3-AF9F-06399E5CF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9" name="Freeform 29">
              <a:extLst>
                <a:ext uri="{FF2B5EF4-FFF2-40B4-BE49-F238E27FC236}">
                  <a16:creationId xmlns:a16="http://schemas.microsoft.com/office/drawing/2014/main" id="{A643E849-3FBA-4248-B0DF-9D6737E23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0" name="Freeform 30">
              <a:extLst>
                <a:ext uri="{FF2B5EF4-FFF2-40B4-BE49-F238E27FC236}">
                  <a16:creationId xmlns:a16="http://schemas.microsoft.com/office/drawing/2014/main" id="{231C0782-59AA-4C4F-8B86-85102F701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1" name="Freeform 31">
              <a:extLst>
                <a:ext uri="{FF2B5EF4-FFF2-40B4-BE49-F238E27FC236}">
                  <a16:creationId xmlns:a16="http://schemas.microsoft.com/office/drawing/2014/main" id="{E19975F5-4F93-41BF-9A6D-1E6CFDFF1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2" name="Freeform 32">
              <a:extLst>
                <a:ext uri="{FF2B5EF4-FFF2-40B4-BE49-F238E27FC236}">
                  <a16:creationId xmlns:a16="http://schemas.microsoft.com/office/drawing/2014/main" id="{AE6458FC-D3D9-469F-A8FB-0431BD156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3" name="Freeform 33">
              <a:extLst>
                <a:ext uri="{FF2B5EF4-FFF2-40B4-BE49-F238E27FC236}">
                  <a16:creationId xmlns:a16="http://schemas.microsoft.com/office/drawing/2014/main" id="{90B9693F-2248-4DB8-A528-52C13C636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4" name="Freeform 34">
              <a:extLst>
                <a:ext uri="{FF2B5EF4-FFF2-40B4-BE49-F238E27FC236}">
                  <a16:creationId xmlns:a16="http://schemas.microsoft.com/office/drawing/2014/main" id="{11CC5E15-09A8-41A0-930D-434F7D8D6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5" name="Freeform 35">
              <a:extLst>
                <a:ext uri="{FF2B5EF4-FFF2-40B4-BE49-F238E27FC236}">
                  <a16:creationId xmlns:a16="http://schemas.microsoft.com/office/drawing/2014/main" id="{B5566C56-67EC-43D7-A3D2-3CCBEDAFC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6" name="Freeform 36">
              <a:extLst>
                <a:ext uri="{FF2B5EF4-FFF2-40B4-BE49-F238E27FC236}">
                  <a16:creationId xmlns:a16="http://schemas.microsoft.com/office/drawing/2014/main" id="{CF74AC36-5E17-4D3B-A93B-1645741EB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7" name="Freeform 37">
              <a:extLst>
                <a:ext uri="{FF2B5EF4-FFF2-40B4-BE49-F238E27FC236}">
                  <a16:creationId xmlns:a16="http://schemas.microsoft.com/office/drawing/2014/main" id="{39818481-D2FB-4507-B11D-8C6342ACF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8" name="Freeform 38">
              <a:extLst>
                <a:ext uri="{FF2B5EF4-FFF2-40B4-BE49-F238E27FC236}">
                  <a16:creationId xmlns:a16="http://schemas.microsoft.com/office/drawing/2014/main" id="{E996F5F0-3979-44D1-9AE3-1251DA5D2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07" name="Rectangle 149">
            <a:extLst>
              <a:ext uri="{FF2B5EF4-FFF2-40B4-BE49-F238E27FC236}">
                <a16:creationId xmlns:a16="http://schemas.microsoft.com/office/drawing/2014/main" id="{05C469C2-FE8F-491E-9139-7E7F8BB38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1" name="Freeform 11">
            <a:extLst>
              <a:ext uri="{FF2B5EF4-FFF2-40B4-BE49-F238E27FC236}">
                <a16:creationId xmlns:a16="http://schemas.microsoft.com/office/drawing/2014/main" id="{0D31E63E-1DE1-4400-9D1A-FA0378B29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E010AE-6AAD-4974-8E4D-7809B373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Minister Attire: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5C80F-854A-44DD-8365-AE9E10066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83956" y="2133600"/>
            <a:ext cx="4140772" cy="37776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buFont typeface="Wingdings 3" charset="2"/>
              <a:buChar char=""/>
            </a:pPr>
            <a:r>
              <a:rPr lang="en-US" sz="1600" b="1" dirty="0">
                <a:solidFill>
                  <a:srgbClr val="000000"/>
                </a:solidFill>
              </a:rPr>
              <a:t>Position. Minister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buFont typeface="Wingdings 3" charset="2"/>
              <a:buChar char=""/>
            </a:pPr>
            <a:r>
              <a:rPr lang="en-US" sz="1600" dirty="0">
                <a:solidFill>
                  <a:srgbClr val="000000"/>
                </a:solidFill>
              </a:rPr>
              <a:t>Garment – </a:t>
            </a:r>
            <a:r>
              <a:rPr lang="en-US" dirty="0"/>
              <a:t>Standard Suit (men), Skirt Suit (women) and Tab Collar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buFont typeface="Wingdings 3" charset="2"/>
              <a:buChar char=""/>
            </a:pPr>
            <a:r>
              <a:rPr lang="en-US" sz="1600" dirty="0">
                <a:solidFill>
                  <a:srgbClr val="000000"/>
                </a:solidFill>
              </a:rPr>
              <a:t>Color – Black &amp; White</a:t>
            </a:r>
          </a:p>
          <a:p>
            <a:pPr>
              <a:buFont typeface="Wingdings 3" charset="2"/>
              <a:buChar char=""/>
            </a:pPr>
            <a:r>
              <a:rPr lang="en-US" sz="1600" dirty="0">
                <a:solidFill>
                  <a:srgbClr val="000000"/>
                </a:solidFill>
              </a:rPr>
              <a:t>Cord – White w/Silver Cross</a:t>
            </a:r>
          </a:p>
          <a:p>
            <a:pPr>
              <a:buFont typeface="Wingdings 3" charset="2"/>
              <a:buChar char="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" name="Content Placeholder 6" descr="A person standing in front of 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FE4D5EA-EE2B-4508-B204-6DFC54773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3013" y="1210469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692127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up 121">
            <a:extLst>
              <a:ext uri="{FF2B5EF4-FFF2-40B4-BE49-F238E27FC236}">
                <a16:creationId xmlns:a16="http://schemas.microsoft.com/office/drawing/2014/main" id="{8D44E099-FC66-4167-A593-8F6FBB5EE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3" name="Freeform 11">
              <a:extLst>
                <a:ext uri="{FF2B5EF4-FFF2-40B4-BE49-F238E27FC236}">
                  <a16:creationId xmlns:a16="http://schemas.microsoft.com/office/drawing/2014/main" id="{47171E04-FEC4-4208-A619-A786E423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4" name="Freeform 12">
              <a:extLst>
                <a:ext uri="{FF2B5EF4-FFF2-40B4-BE49-F238E27FC236}">
                  <a16:creationId xmlns:a16="http://schemas.microsoft.com/office/drawing/2014/main" id="{F3DE8019-884E-41C9-A54C-AC668CA526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5" name="Freeform 13">
              <a:extLst>
                <a:ext uri="{FF2B5EF4-FFF2-40B4-BE49-F238E27FC236}">
                  <a16:creationId xmlns:a16="http://schemas.microsoft.com/office/drawing/2014/main" id="{462C1647-5880-4037-8FCE-16E1F646C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6" name="Freeform 14">
              <a:extLst>
                <a:ext uri="{FF2B5EF4-FFF2-40B4-BE49-F238E27FC236}">
                  <a16:creationId xmlns:a16="http://schemas.microsoft.com/office/drawing/2014/main" id="{C91082BE-FDAA-4A80-88B6-C5F5AD0C2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7" name="Freeform 15">
              <a:extLst>
                <a:ext uri="{FF2B5EF4-FFF2-40B4-BE49-F238E27FC236}">
                  <a16:creationId xmlns:a16="http://schemas.microsoft.com/office/drawing/2014/main" id="{059FE918-3CB9-43E6-8025-22A9C21C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8" name="Freeform 16">
              <a:extLst>
                <a:ext uri="{FF2B5EF4-FFF2-40B4-BE49-F238E27FC236}">
                  <a16:creationId xmlns:a16="http://schemas.microsoft.com/office/drawing/2014/main" id="{E30464D7-34FF-42C8-8686-C3A865E90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9" name="Freeform 17">
              <a:extLst>
                <a:ext uri="{FF2B5EF4-FFF2-40B4-BE49-F238E27FC236}">
                  <a16:creationId xmlns:a16="http://schemas.microsoft.com/office/drawing/2014/main" id="{07281894-7888-434B-BC17-FB67B4879C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0" name="Freeform 18">
              <a:extLst>
                <a:ext uri="{FF2B5EF4-FFF2-40B4-BE49-F238E27FC236}">
                  <a16:creationId xmlns:a16="http://schemas.microsoft.com/office/drawing/2014/main" id="{7CDF6636-2EE5-4477-B1E7-136C9B4F3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1" name="Freeform 19">
              <a:extLst>
                <a:ext uri="{FF2B5EF4-FFF2-40B4-BE49-F238E27FC236}">
                  <a16:creationId xmlns:a16="http://schemas.microsoft.com/office/drawing/2014/main" id="{6A01C238-0F7D-4DF5-A879-329020008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2" name="Freeform 20">
              <a:extLst>
                <a:ext uri="{FF2B5EF4-FFF2-40B4-BE49-F238E27FC236}">
                  <a16:creationId xmlns:a16="http://schemas.microsoft.com/office/drawing/2014/main" id="{AA10B8D3-BE6D-40AB-BA54-12C4758E5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3" name="Freeform 21">
              <a:extLst>
                <a:ext uri="{FF2B5EF4-FFF2-40B4-BE49-F238E27FC236}">
                  <a16:creationId xmlns:a16="http://schemas.microsoft.com/office/drawing/2014/main" id="{4CD8C1DF-88C2-4F11-AA23-36D5B5BD3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4" name="Freeform 22">
              <a:extLst>
                <a:ext uri="{FF2B5EF4-FFF2-40B4-BE49-F238E27FC236}">
                  <a16:creationId xmlns:a16="http://schemas.microsoft.com/office/drawing/2014/main" id="{9AF01696-99FF-4093-938A-38D0C7223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93" name="Group 135">
            <a:extLst>
              <a:ext uri="{FF2B5EF4-FFF2-40B4-BE49-F238E27FC236}">
                <a16:creationId xmlns:a16="http://schemas.microsoft.com/office/drawing/2014/main" id="{629FAB3C-6A93-4306-8525-B9FC787B1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37" name="Freeform 27">
              <a:extLst>
                <a:ext uri="{FF2B5EF4-FFF2-40B4-BE49-F238E27FC236}">
                  <a16:creationId xmlns:a16="http://schemas.microsoft.com/office/drawing/2014/main" id="{8838005D-B3A9-4E56-9BFB-3DD99E4BB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8" name="Freeform 28">
              <a:extLst>
                <a:ext uri="{FF2B5EF4-FFF2-40B4-BE49-F238E27FC236}">
                  <a16:creationId xmlns:a16="http://schemas.microsoft.com/office/drawing/2014/main" id="{6450237E-A2DE-4BA3-AF9F-06399E5CF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9" name="Freeform 29">
              <a:extLst>
                <a:ext uri="{FF2B5EF4-FFF2-40B4-BE49-F238E27FC236}">
                  <a16:creationId xmlns:a16="http://schemas.microsoft.com/office/drawing/2014/main" id="{A643E849-3FBA-4248-B0DF-9D6737E23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0" name="Freeform 30">
              <a:extLst>
                <a:ext uri="{FF2B5EF4-FFF2-40B4-BE49-F238E27FC236}">
                  <a16:creationId xmlns:a16="http://schemas.microsoft.com/office/drawing/2014/main" id="{231C0782-59AA-4C4F-8B86-85102F701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1" name="Freeform 31">
              <a:extLst>
                <a:ext uri="{FF2B5EF4-FFF2-40B4-BE49-F238E27FC236}">
                  <a16:creationId xmlns:a16="http://schemas.microsoft.com/office/drawing/2014/main" id="{E19975F5-4F93-41BF-9A6D-1E6CFDFF1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2" name="Freeform 32">
              <a:extLst>
                <a:ext uri="{FF2B5EF4-FFF2-40B4-BE49-F238E27FC236}">
                  <a16:creationId xmlns:a16="http://schemas.microsoft.com/office/drawing/2014/main" id="{AE6458FC-D3D9-469F-A8FB-0431BD156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3" name="Freeform 33">
              <a:extLst>
                <a:ext uri="{FF2B5EF4-FFF2-40B4-BE49-F238E27FC236}">
                  <a16:creationId xmlns:a16="http://schemas.microsoft.com/office/drawing/2014/main" id="{90B9693F-2248-4DB8-A528-52C13C636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4" name="Freeform 34">
              <a:extLst>
                <a:ext uri="{FF2B5EF4-FFF2-40B4-BE49-F238E27FC236}">
                  <a16:creationId xmlns:a16="http://schemas.microsoft.com/office/drawing/2014/main" id="{11CC5E15-09A8-41A0-930D-434F7D8D6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5" name="Freeform 35">
              <a:extLst>
                <a:ext uri="{FF2B5EF4-FFF2-40B4-BE49-F238E27FC236}">
                  <a16:creationId xmlns:a16="http://schemas.microsoft.com/office/drawing/2014/main" id="{B5566C56-67EC-43D7-A3D2-3CCBEDAFC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6" name="Freeform 36">
              <a:extLst>
                <a:ext uri="{FF2B5EF4-FFF2-40B4-BE49-F238E27FC236}">
                  <a16:creationId xmlns:a16="http://schemas.microsoft.com/office/drawing/2014/main" id="{CF74AC36-5E17-4D3B-A93B-1645741EB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7" name="Freeform 37">
              <a:extLst>
                <a:ext uri="{FF2B5EF4-FFF2-40B4-BE49-F238E27FC236}">
                  <a16:creationId xmlns:a16="http://schemas.microsoft.com/office/drawing/2014/main" id="{39818481-D2FB-4507-B11D-8C6342ACF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8" name="Freeform 38">
              <a:extLst>
                <a:ext uri="{FF2B5EF4-FFF2-40B4-BE49-F238E27FC236}">
                  <a16:creationId xmlns:a16="http://schemas.microsoft.com/office/drawing/2014/main" id="{E996F5F0-3979-44D1-9AE3-1251DA5D2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07" name="Rectangle 149">
            <a:extLst>
              <a:ext uri="{FF2B5EF4-FFF2-40B4-BE49-F238E27FC236}">
                <a16:creationId xmlns:a16="http://schemas.microsoft.com/office/drawing/2014/main" id="{05C469C2-FE8F-491E-9139-7E7F8BB38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1" name="Freeform 11">
            <a:extLst>
              <a:ext uri="{FF2B5EF4-FFF2-40B4-BE49-F238E27FC236}">
                <a16:creationId xmlns:a16="http://schemas.microsoft.com/office/drawing/2014/main" id="{0D31E63E-1DE1-4400-9D1A-FA0378B29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E010AE-6AAD-4974-8E4D-7809B373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Minister in Training Attire: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5C80F-854A-44DD-8365-AE9E10066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83956" y="2133600"/>
            <a:ext cx="4140772" cy="37776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buFont typeface="Wingdings 3" charset="2"/>
              <a:buChar char=""/>
            </a:pPr>
            <a:r>
              <a:rPr lang="en-US" sz="1600" b="1" dirty="0">
                <a:solidFill>
                  <a:srgbClr val="000000"/>
                </a:solidFill>
              </a:rPr>
              <a:t>Position. Minister in Training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buFont typeface="Wingdings 3" charset="2"/>
              <a:buChar char=""/>
            </a:pPr>
            <a:r>
              <a:rPr lang="en-US" sz="1600" dirty="0">
                <a:solidFill>
                  <a:srgbClr val="000000"/>
                </a:solidFill>
              </a:rPr>
              <a:t>Garment – </a:t>
            </a:r>
            <a:r>
              <a:rPr lang="en-US" dirty="0"/>
              <a:t>Standard Suit, Skirt Suit women, Clergy Shirt; and no Tab in Collar</a:t>
            </a:r>
            <a:endParaRPr lang="en-US" dirty="0">
              <a:solidFill>
                <a:srgbClr val="000000"/>
              </a:solidFill>
            </a:endParaRPr>
          </a:p>
          <a:p>
            <a:pPr>
              <a:buFont typeface="Wingdings 3" charset="2"/>
              <a:buChar char=""/>
            </a:pPr>
            <a:r>
              <a:rPr lang="en-US" sz="1600" dirty="0">
                <a:solidFill>
                  <a:srgbClr val="000000"/>
                </a:solidFill>
              </a:rPr>
              <a:t>Color – Black &amp; White</a:t>
            </a:r>
          </a:p>
          <a:p>
            <a:pPr>
              <a:buFont typeface="Wingdings 3" charset="2"/>
              <a:buChar char="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8" name="Content Placeholder 7" descr="Two people standing in front of a flower&#10;&#10;Description automatically generated">
            <a:extLst>
              <a:ext uri="{FF2B5EF4-FFF2-40B4-BE49-F238E27FC236}">
                <a16:creationId xmlns:a16="http://schemas.microsoft.com/office/drawing/2014/main" id="{C76A279C-AC7D-4F34-ACC4-8DFB1B1CD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3013" y="562769"/>
            <a:ext cx="5181600" cy="51816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4043C2-EA0E-4D85-89FE-48A703DEE86F}"/>
              </a:ext>
            </a:extLst>
          </p:cNvPr>
          <p:cNvSpPr txBox="1"/>
          <p:nvPr/>
        </p:nvSpPr>
        <p:spPr>
          <a:xfrm>
            <a:off x="7248941" y="5348070"/>
            <a:ext cx="3831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WHITE TAB COLLAR FOR MIT’s</a:t>
            </a:r>
          </a:p>
        </p:txBody>
      </p:sp>
    </p:spTree>
    <p:extLst>
      <p:ext uri="{BB962C8B-B14F-4D97-AF65-F5344CB8AC3E}">
        <p14:creationId xmlns:p14="http://schemas.microsoft.com/office/powerpoint/2010/main" val="3677602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F158C3-33E3-41DD-B36F-D30307E8230B}"/>
              </a:ext>
            </a:extLst>
          </p:cNvPr>
          <p:cNvSpPr/>
          <p:nvPr/>
        </p:nvSpPr>
        <p:spPr>
          <a:xfrm>
            <a:off x="1258957" y="432888"/>
            <a:ext cx="10707756" cy="612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Guidelines for Tippet Placement of - Governing Fellowships/Assemblies, Seals and Birthing Organization Identification.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Governing Fellowships/Assemblies, Seals and Birthing Organizations will be placed onto the Tippet as outlined from a 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facing or on-looking position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Governing Fellowships/Assemblies Identification will be placed on the Left Side (additional historical Governing Identification will be placed up-ward)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Birthing Seals and or Identification will be placed on the Right Side (additional Birthing Identification will be placed up-ward)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64751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7E04F-28C5-47C4-ABFB-B2DA03D64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Consolidated Fellowship and Assemblies Attire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D9885-BDDB-41BA-9CC0-3DAC1480C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/>
          <a:p>
            <a:r>
              <a:rPr lang="en-US" dirty="0"/>
              <a:t>Forwarded by: Bishop Dr. Willie L. Bradley</a:t>
            </a:r>
          </a:p>
        </p:txBody>
      </p:sp>
    </p:spTree>
    <p:extLst>
      <p:ext uri="{BB962C8B-B14F-4D97-AF65-F5344CB8AC3E}">
        <p14:creationId xmlns:p14="http://schemas.microsoft.com/office/powerpoint/2010/main" val="324189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5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7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71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9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1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91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105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E010AE-6AAD-4974-8E4D-7809B373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Bishop Attire: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0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0" name="Content Placeholder 9" descr="A person with collar shirt&#10;&#10;Description automatically generated">
            <a:extLst>
              <a:ext uri="{FF2B5EF4-FFF2-40B4-BE49-F238E27FC236}">
                <a16:creationId xmlns:a16="http://schemas.microsoft.com/office/drawing/2014/main" id="{D2C5E8E0-72AA-4907-BB66-0132B8A08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" b="2001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5C80F-854A-44DD-8365-AE9E10066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8191" y="2133600"/>
            <a:ext cx="5066419" cy="37776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r>
              <a:rPr lang="en-US" b="1"/>
              <a:t>Position #1. – Presiding Bishop and or Presiding Apostle </a:t>
            </a:r>
            <a:endParaRPr lang="en-US"/>
          </a:p>
          <a:p>
            <a:pPr>
              <a:buFont typeface="Wingdings 3" charset="2"/>
              <a:buChar char=""/>
            </a:pPr>
            <a:r>
              <a:rPr lang="en-US"/>
              <a:t>Garment – Bishop Vestment</a:t>
            </a:r>
          </a:p>
          <a:p>
            <a:pPr>
              <a:buFont typeface="Wingdings 3" charset="2"/>
              <a:buChar char=""/>
            </a:pPr>
            <a:r>
              <a:rPr lang="en-US"/>
              <a:t>Color – Red &amp; White</a:t>
            </a:r>
          </a:p>
          <a:p>
            <a:pPr>
              <a:buFont typeface="Wingdings 3" charset="2"/>
              <a:buChar char=""/>
            </a:pPr>
            <a:r>
              <a:rPr lang="en-US"/>
              <a:t>Cord – Bishop’s Braided Red &amp; White </a:t>
            </a:r>
          </a:p>
          <a:p>
            <a:pPr>
              <a:buFont typeface="Wingdings 3" charset="2"/>
              <a:buChar char="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9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8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5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6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7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8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9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12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7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8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9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0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1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2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7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132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3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4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5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6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7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8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9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0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1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2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146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7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8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9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0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1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2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3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4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5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E010AE-6AAD-4974-8E4D-7809B373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Bishop Attire: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1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6" name="Content Placeholder 45" descr="A picture containing wall, indoor, clothing, red&#10;&#10;Description automatically generated">
            <a:extLst>
              <a:ext uri="{FF2B5EF4-FFF2-40B4-BE49-F238E27FC236}">
                <a16:creationId xmlns:a16="http://schemas.microsoft.com/office/drawing/2014/main" id="{7CA1DD6F-B964-4FF6-9BEA-31D22EABB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79"/>
          <a:stretch/>
        </p:blipFill>
        <p:spPr>
          <a:xfrm>
            <a:off x="20" y="1730"/>
            <a:ext cx="2720524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5C80F-854A-44DD-8365-AE9E10066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6667" y="2133600"/>
            <a:ext cx="6847944" cy="37776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endParaRPr lang="en-US"/>
          </a:p>
          <a:p>
            <a:pPr>
              <a:buFont typeface="Wingdings 3" charset="2"/>
              <a:buChar char=""/>
            </a:pPr>
            <a:r>
              <a:rPr lang="en-US" b="1"/>
              <a:t>Position #1. – Senior Executive Overseeing Bishop </a:t>
            </a:r>
            <a:endParaRPr lang="en-US"/>
          </a:p>
          <a:p>
            <a:pPr>
              <a:buFont typeface="Wingdings 3" charset="2"/>
              <a:buChar char=""/>
            </a:pPr>
            <a:r>
              <a:rPr lang="en-US"/>
              <a:t>Garment – Bishop Vestment</a:t>
            </a:r>
          </a:p>
          <a:p>
            <a:pPr>
              <a:buFont typeface="Wingdings 3" charset="2"/>
              <a:buChar char=""/>
            </a:pPr>
            <a:r>
              <a:rPr lang="en-US"/>
              <a:t>Color – Fuchsia &amp; White</a:t>
            </a:r>
          </a:p>
          <a:p>
            <a:pPr>
              <a:buFont typeface="Wingdings 3" charset="2"/>
              <a:buChar char=""/>
            </a:pPr>
            <a:r>
              <a:rPr lang="en-US"/>
              <a:t>Cord – Bishop’s Braided Fuchsia, &amp; White  or Gold White</a:t>
            </a:r>
          </a:p>
          <a:p>
            <a:pPr>
              <a:buFont typeface="Wingdings 3" charset="2"/>
              <a:buChar char="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5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7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71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9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1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91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105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E010AE-6AAD-4974-8E4D-7809B373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Bishop Attire: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0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2" name="Content Placeholder 11" descr="A person with collar shirt&#10;&#10;Description automatically generated">
            <a:extLst>
              <a:ext uri="{FF2B5EF4-FFF2-40B4-BE49-F238E27FC236}">
                <a16:creationId xmlns:a16="http://schemas.microsoft.com/office/drawing/2014/main" id="{10D48E2C-E9E9-412A-9CE2-6E6593329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93" r="1146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5C80F-854A-44DD-8365-AE9E10066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8191" y="2133600"/>
            <a:ext cx="5066419" cy="37776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endParaRPr lang="en-US"/>
          </a:p>
          <a:p>
            <a:pPr>
              <a:buFont typeface="Wingdings 3" charset="2"/>
              <a:buChar char=""/>
            </a:pPr>
            <a:r>
              <a:rPr lang="en-US" b="1"/>
              <a:t>Position #3. – Administrative Staff Bishop </a:t>
            </a:r>
            <a:endParaRPr lang="en-US"/>
          </a:p>
          <a:p>
            <a:pPr>
              <a:buFont typeface="Wingdings 3" charset="2"/>
              <a:buChar char=""/>
            </a:pPr>
            <a:r>
              <a:rPr lang="en-US"/>
              <a:t>Garment – Bishop Vestment</a:t>
            </a:r>
          </a:p>
          <a:p>
            <a:pPr>
              <a:buFont typeface="Wingdings 3" charset="2"/>
              <a:buChar char=""/>
            </a:pPr>
            <a:r>
              <a:rPr lang="en-US"/>
              <a:t>Color – Purple &amp; White</a:t>
            </a:r>
          </a:p>
          <a:p>
            <a:pPr>
              <a:buFont typeface="Wingdings 3" charset="2"/>
              <a:buChar char=""/>
            </a:pPr>
            <a:r>
              <a:rPr lang="en-US"/>
              <a:t>Cord – Bishop’s Braided Purple &amp; Gold</a:t>
            </a:r>
          </a:p>
          <a:p>
            <a:pPr>
              <a:buFont typeface="Wingdings 3" charset="2"/>
              <a:buChar char="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07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5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7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71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9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1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91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105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E010AE-6AAD-4974-8E4D-7809B373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Apostle Attire: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0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7" name="Content Placeholder 6" descr="A person wearing a costume&#10;&#10;Description automatically generated">
            <a:extLst>
              <a:ext uri="{FF2B5EF4-FFF2-40B4-BE49-F238E27FC236}">
                <a16:creationId xmlns:a16="http://schemas.microsoft.com/office/drawing/2014/main" id="{5A9EC3A8-D3F2-48AD-B443-BDB3D8930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707" r="-2" b="6406"/>
          <a:stretch/>
        </p:blipFill>
        <p:spPr>
          <a:xfrm>
            <a:off x="182904" y="15798"/>
            <a:ext cx="2720524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5C80F-854A-44DD-8365-AE9E10066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6667" y="2133600"/>
            <a:ext cx="6847944" cy="37776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endParaRPr lang="en-US" dirty="0"/>
          </a:p>
          <a:p>
            <a:pPr>
              <a:buFont typeface="Wingdings 3" charset="2"/>
              <a:buChar char=""/>
            </a:pPr>
            <a:r>
              <a:rPr lang="en-US" b="1" dirty="0"/>
              <a:t>Position. – Administrative Apostle</a:t>
            </a:r>
            <a:endParaRPr lang="en-US" dirty="0"/>
          </a:p>
          <a:p>
            <a:pPr>
              <a:buFont typeface="Wingdings 3" charset="2"/>
              <a:buChar char=""/>
            </a:pPr>
            <a:r>
              <a:rPr lang="en-US" dirty="0"/>
              <a:t>Garment – Apostle Vestment w/Overseer Rochet w/lace female (male no lace), w/red zucchetto </a:t>
            </a:r>
          </a:p>
          <a:p>
            <a:pPr>
              <a:buFont typeface="Wingdings 3" charset="2"/>
              <a:buChar char=""/>
            </a:pPr>
            <a:r>
              <a:rPr lang="en-US" dirty="0"/>
              <a:t>Color – Red &amp; White</a:t>
            </a:r>
          </a:p>
          <a:p>
            <a:pPr>
              <a:buFont typeface="Wingdings 3" charset="2"/>
              <a:buChar char=""/>
            </a:pPr>
            <a:r>
              <a:rPr lang="en-US" dirty="0"/>
              <a:t>Cord – Bishop’s Braided Red, White or w/Gold</a:t>
            </a:r>
          </a:p>
          <a:p>
            <a:pPr>
              <a:buFont typeface="Wingdings 3" charset="2"/>
              <a:buChar char="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BD9396-6FB4-4D79-BE7B-9D7AEB196881}"/>
              </a:ext>
            </a:extLst>
          </p:cNvPr>
          <p:cNvSpPr txBox="1"/>
          <p:nvPr/>
        </p:nvSpPr>
        <p:spPr>
          <a:xfrm>
            <a:off x="226707" y="5506597"/>
            <a:ext cx="2869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This is a red and white garment</a:t>
            </a:r>
          </a:p>
        </p:txBody>
      </p:sp>
    </p:spTree>
    <p:extLst>
      <p:ext uri="{BB962C8B-B14F-4D97-AF65-F5344CB8AC3E}">
        <p14:creationId xmlns:p14="http://schemas.microsoft.com/office/powerpoint/2010/main" val="3424738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5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7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71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9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1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91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105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E010AE-6AAD-4974-8E4D-7809B373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Prophetess/Prophet Attire: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0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7" name="Content Placeholder 6" descr="A person wearing a costume&#10;&#10;Description automatically generated">
            <a:extLst>
              <a:ext uri="{FF2B5EF4-FFF2-40B4-BE49-F238E27FC236}">
                <a16:creationId xmlns:a16="http://schemas.microsoft.com/office/drawing/2014/main" id="{5A9EC3A8-D3F2-48AD-B443-BDB3D8930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707" r="-2" b="6406"/>
          <a:stretch/>
        </p:blipFill>
        <p:spPr>
          <a:xfrm>
            <a:off x="182904" y="15798"/>
            <a:ext cx="2720524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5C80F-854A-44DD-8365-AE9E10066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6667" y="2133600"/>
            <a:ext cx="6847944" cy="37776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endParaRPr lang="en-US" dirty="0"/>
          </a:p>
          <a:p>
            <a:pPr>
              <a:buFont typeface="Wingdings 3" charset="2"/>
              <a:buChar char=""/>
            </a:pPr>
            <a:r>
              <a:rPr lang="en-US" b="1" dirty="0"/>
              <a:t>Position #1. – Senior International Prophetess</a:t>
            </a:r>
            <a:endParaRPr lang="en-US" dirty="0"/>
          </a:p>
          <a:p>
            <a:pPr>
              <a:buFont typeface="Wingdings 3" charset="2"/>
              <a:buChar char=""/>
            </a:pPr>
            <a:r>
              <a:rPr lang="en-US" dirty="0"/>
              <a:t>Garment – Prophetess Vestment w/Overseer Rochet w/lace female (male no lace), w/blue zucchetto </a:t>
            </a:r>
          </a:p>
          <a:p>
            <a:pPr>
              <a:buFont typeface="Wingdings 3" charset="2"/>
              <a:buChar char=""/>
            </a:pPr>
            <a:r>
              <a:rPr lang="en-US" dirty="0"/>
              <a:t>Color – Blue &amp; White</a:t>
            </a:r>
          </a:p>
          <a:p>
            <a:pPr>
              <a:buFont typeface="Wingdings 3" charset="2"/>
              <a:buChar char=""/>
            </a:pPr>
            <a:r>
              <a:rPr lang="en-US" dirty="0"/>
              <a:t>Cord – Prophetess Braided Blue, White or w/Gold</a:t>
            </a:r>
          </a:p>
          <a:p>
            <a:pPr>
              <a:buFont typeface="Wingdings 3" charset="2"/>
              <a:buChar char="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17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6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7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8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9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0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1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2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3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4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5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6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7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40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1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2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3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4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5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6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7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8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9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0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1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5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57" name="Rectangle 156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160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1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2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3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4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5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6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7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8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9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0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1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174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5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6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7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8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9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0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1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2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3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4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5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E010AE-6AAD-4974-8E4D-7809B373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Senior Overseer, Prophet or Prophetess Attire: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9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8" name="Content Placeholder 7" descr="A person in a suit holding a flower&#10;&#10;Description automatically generated">
            <a:extLst>
              <a:ext uri="{FF2B5EF4-FFF2-40B4-BE49-F238E27FC236}">
                <a16:creationId xmlns:a16="http://schemas.microsoft.com/office/drawing/2014/main" id="{755D6EAD-0691-43DD-801E-75685DC8D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162" r="1" b="17364"/>
          <a:stretch/>
        </p:blipFill>
        <p:spPr>
          <a:xfrm>
            <a:off x="168836" y="15798"/>
            <a:ext cx="2720524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5C80F-854A-44DD-8365-AE9E10066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6667" y="2133600"/>
            <a:ext cx="6847944" cy="37776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endParaRPr lang="en-US" dirty="0"/>
          </a:p>
          <a:p>
            <a:pPr>
              <a:buFont typeface="Wingdings 3" charset="2"/>
              <a:buChar char=""/>
            </a:pPr>
            <a:r>
              <a:rPr lang="en-US" b="1" dirty="0"/>
              <a:t>Position. – Senior Overseer, Prophet or Prophetess</a:t>
            </a:r>
            <a:endParaRPr lang="en-US" dirty="0"/>
          </a:p>
          <a:p>
            <a:pPr>
              <a:buFont typeface="Wingdings 3" charset="2"/>
              <a:buChar char=""/>
            </a:pPr>
            <a:r>
              <a:rPr lang="en-US" dirty="0"/>
              <a:t>Garment – Garment – Overseer Vestment - Cassock (9 button female/33 button male), Blue Shirt, Full Collar, Silver Cross</a:t>
            </a:r>
          </a:p>
          <a:p>
            <a:pPr>
              <a:buFont typeface="Wingdings 3" charset="2"/>
              <a:buChar char=""/>
            </a:pPr>
            <a:r>
              <a:rPr lang="en-US" dirty="0"/>
              <a:t>Color – Blue &amp; White</a:t>
            </a:r>
          </a:p>
          <a:p>
            <a:pPr>
              <a:buFont typeface="Wingdings 3" charset="2"/>
              <a:buChar char=""/>
            </a:pPr>
            <a:r>
              <a:rPr lang="en-US" dirty="0"/>
              <a:t>Cord – Blue &amp; White w/Silver Cross</a:t>
            </a:r>
          </a:p>
          <a:p>
            <a:pPr>
              <a:buFont typeface="Wingdings 3" charset="2"/>
              <a:buChar char="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30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roup 134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6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7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8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9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0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1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2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79" name="Group 148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50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1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2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3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4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5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80" name="Rectangle 162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1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282" name="Rectangle 166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83" name="Group 168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170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1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2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3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4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5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6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7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9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0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1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84" name="Group 182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184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5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6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7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8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9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0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1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9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0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1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2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E010AE-6AAD-4974-8E4D-7809B373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Chief Adjutant Attire:</a:t>
            </a:r>
          </a:p>
        </p:txBody>
      </p:sp>
      <p:sp>
        <p:nvSpPr>
          <p:cNvPr id="285" name="Rectangle 273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6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2" name="Content Placeholder 11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2EBB2CBE-3E57-4EB3-B4C5-0C068B3FA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39500"/>
          <a:stretch/>
        </p:blipFill>
        <p:spPr>
          <a:xfrm>
            <a:off x="168836" y="1730"/>
            <a:ext cx="2720524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5C80F-854A-44DD-8365-AE9E10066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6667" y="2133600"/>
            <a:ext cx="6847944" cy="37776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endParaRPr lang="en-US" dirty="0"/>
          </a:p>
          <a:p>
            <a:pPr>
              <a:buFont typeface="Wingdings 3" charset="2"/>
              <a:buChar char=""/>
            </a:pPr>
            <a:r>
              <a:rPr lang="en-US" b="1" dirty="0"/>
              <a:t>Position. – Chief Adjutant</a:t>
            </a:r>
            <a:endParaRPr lang="en-US" dirty="0"/>
          </a:p>
          <a:p>
            <a:pPr>
              <a:buFont typeface="Wingdings 3" charset="2"/>
              <a:buChar char=""/>
            </a:pPr>
            <a:r>
              <a:rPr lang="en-US" dirty="0"/>
              <a:t>Garment – Surplice, Slacks, Cassock, Tippet and Full Collar</a:t>
            </a:r>
          </a:p>
          <a:p>
            <a:pPr>
              <a:buFont typeface="Wingdings 3" charset="2"/>
              <a:buChar char=""/>
            </a:pPr>
            <a:r>
              <a:rPr lang="en-US" dirty="0"/>
              <a:t>Color – Black Slacks and shoes</a:t>
            </a:r>
          </a:p>
          <a:p>
            <a:pPr>
              <a:buFont typeface="Wingdings 3" charset="2"/>
              <a:buChar char=""/>
            </a:pPr>
            <a:r>
              <a:rPr lang="en-US" dirty="0"/>
              <a:t>Cord – Applicable to Clergy Position: White for Ministers and non-licensed; Gold for Elders</a:t>
            </a:r>
          </a:p>
          <a:p>
            <a:pPr>
              <a:buFont typeface="Wingdings 3" charset="2"/>
              <a:buChar char="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72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roup 193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95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6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7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8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9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0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1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2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3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4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5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6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22" name="Rectangle 221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4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226" name="Rectangle 225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229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0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1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2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3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4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5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6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7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8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9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0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43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4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5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6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7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8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9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0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1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2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3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4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E010AE-6AAD-4974-8E4D-7809B373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Adjutant Attire: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8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7" name="Content Placeholder 6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CEA0FDD5-C358-4186-95C6-A8132CA5F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" b="2001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5C80F-854A-44DD-8365-AE9E10066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8191" y="2133600"/>
            <a:ext cx="5066419" cy="37776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endParaRPr lang="en-US" dirty="0"/>
          </a:p>
          <a:p>
            <a:pPr>
              <a:buFont typeface="Wingdings 3" charset="2"/>
              <a:buChar char=""/>
            </a:pPr>
            <a:r>
              <a:rPr lang="en-US" b="1" dirty="0"/>
              <a:t>Position. – Adjutant</a:t>
            </a:r>
            <a:endParaRPr lang="en-US" dirty="0"/>
          </a:p>
          <a:p>
            <a:pPr>
              <a:buFont typeface="Wingdings 3" charset="2"/>
              <a:buChar char=""/>
            </a:pPr>
            <a:r>
              <a:rPr lang="en-US" dirty="0"/>
              <a:t>Garment – Surplice, Slacks/Skirt, Shirt/Blouse and Tab Collar</a:t>
            </a:r>
          </a:p>
          <a:p>
            <a:pPr>
              <a:buFont typeface="Wingdings 3" charset="2"/>
              <a:buChar char=""/>
            </a:pPr>
            <a:r>
              <a:rPr lang="en-US" dirty="0"/>
              <a:t>Color – Black Slacks/Skirt, Shirt/Blouse</a:t>
            </a:r>
          </a:p>
          <a:p>
            <a:pPr>
              <a:buFont typeface="Wingdings 3" charset="2"/>
              <a:buChar char=""/>
            </a:pPr>
            <a:r>
              <a:rPr lang="en-US" dirty="0"/>
              <a:t>Cord – Applicable to Clergy Position: White for Ministers and non-licensed; Gold for Elders</a:t>
            </a:r>
          </a:p>
          <a:p>
            <a:pPr>
              <a:buFont typeface="Wingdings 3" charset="2"/>
              <a:buChar char="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0098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622</Words>
  <Application>Microsoft Office PowerPoint</Application>
  <PresentationFormat>Widescreen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Wisp</vt:lpstr>
      <vt:lpstr>Consolidated Fellowship and Assemblies Attire</vt:lpstr>
      <vt:lpstr>Bishop Attire:</vt:lpstr>
      <vt:lpstr>Bishop Attire:</vt:lpstr>
      <vt:lpstr>Bishop Attire:</vt:lpstr>
      <vt:lpstr>Apostle Attire:</vt:lpstr>
      <vt:lpstr>Prophetess/Prophet Attire:</vt:lpstr>
      <vt:lpstr>Senior Overseer, Prophet or Prophetess Attire:</vt:lpstr>
      <vt:lpstr>Chief Adjutant Attire:</vt:lpstr>
      <vt:lpstr>Adjutant Attire:</vt:lpstr>
      <vt:lpstr>Senior Pastor Attire:</vt:lpstr>
      <vt:lpstr>Elder Attire:</vt:lpstr>
      <vt:lpstr>Minister Attire:</vt:lpstr>
      <vt:lpstr>Minister in Training Attire:</vt:lpstr>
      <vt:lpstr>PowerPoint Presentation</vt:lpstr>
      <vt:lpstr>Consolidated Fellowship and Assemblies Attire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Consolidated Fellowship and Assemblies Attire</dc:title>
  <dc:creator>Emmett Johnson</dc:creator>
  <cp:lastModifiedBy>Emmett Johnson</cp:lastModifiedBy>
  <cp:revision>11</cp:revision>
  <dcterms:created xsi:type="dcterms:W3CDTF">2019-06-07T04:53:49Z</dcterms:created>
  <dcterms:modified xsi:type="dcterms:W3CDTF">2019-06-10T16:49:46Z</dcterms:modified>
</cp:coreProperties>
</file>